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25203150" cy="36004500"/>
  <p:notesSz cx="6858000" cy="9144000"/>
  <p:defaultTextStyle>
    <a:defPPr>
      <a:defRPr lang="tr-TR"/>
    </a:defPPr>
    <a:lvl1pPr marL="0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28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455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183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4911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637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365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092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89820" algn="l" defTabSz="3497455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2" d="100"/>
          <a:sy n="22" d="100"/>
        </p:scale>
        <p:origin x="2634" y="60"/>
      </p:cViewPr>
      <p:guideLst>
        <p:guide orient="horz" pos="11340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2" y="13901737"/>
            <a:ext cx="9844980" cy="2210276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58" tIns="174879" rIns="349758" bIns="174879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6560" y="-4854"/>
            <a:ext cx="25209710" cy="36009356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58" tIns="174879" rIns="349758" bIns="17487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2252166" y="9084615"/>
            <a:ext cx="15569017" cy="6322607"/>
          </a:xfrm>
        </p:spPr>
        <p:txBody>
          <a:bodyPr bIns="34976" anchor="b"/>
          <a:lstStyle>
            <a:lvl1pPr>
              <a:defRPr sz="1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3341340" y="12972359"/>
            <a:ext cx="17946305" cy="1728610"/>
          </a:xfrm>
        </p:spPr>
        <p:txBody>
          <a:bodyPr tIns="34976">
            <a:normAutofit/>
          </a:bodyPr>
          <a:lstStyle>
            <a:lvl1pPr marL="0" indent="0" algn="l">
              <a:buNone/>
              <a:defRPr kumimoji="0" lang="en-US" sz="5400" b="0" i="0" u="none" strike="noStrike" kern="1200" cap="all" spc="153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174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5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3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3497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2284" y="1441855"/>
            <a:ext cx="5670709" cy="24561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157" y="1441855"/>
            <a:ext cx="16592074" cy="245614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6560" y="-4854"/>
            <a:ext cx="25209710" cy="36009356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58" tIns="174879" rIns="349758" bIns="174879"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2" y="13901737"/>
            <a:ext cx="9844980" cy="22102763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58" tIns="174879" rIns="349758" bIns="17487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2258468" y="9065372"/>
            <a:ext cx="15575547" cy="6339422"/>
          </a:xfrm>
        </p:spPr>
        <p:txBody>
          <a:bodyPr bIns="34976" anchor="b"/>
          <a:lstStyle>
            <a:lvl1pPr algn="l">
              <a:defRPr kumimoji="0" lang="en-US" sz="12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349758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3352019" y="12958596"/>
            <a:ext cx="17944643" cy="1728216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5400" b="0" i="0" u="none" strike="noStrike" kern="1200" cap="all" spc="153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174879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758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637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516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395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3497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8283" y="5760720"/>
            <a:ext cx="8821103" cy="1949043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419" y="5760720"/>
            <a:ext cx="8821103" cy="1949043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8283" y="5760720"/>
            <a:ext cx="8821103" cy="2880360"/>
          </a:xfrm>
        </p:spPr>
        <p:txBody>
          <a:bodyPr anchor="b">
            <a:normAutofit/>
          </a:bodyPr>
          <a:lstStyle>
            <a:lvl1pPr marL="0" indent="0">
              <a:buNone/>
              <a:defRPr lang="en-US" sz="5400" b="0" kern="1200" cap="all" spc="153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marL="0" lvl="0" indent="0" algn="l" defTabSz="349758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57782" y="8934702"/>
            <a:ext cx="8821103" cy="16322040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954419" y="5760720"/>
            <a:ext cx="8821103" cy="2880360"/>
          </a:xfrm>
        </p:spPr>
        <p:txBody>
          <a:bodyPr anchor="b">
            <a:normAutofit/>
          </a:bodyPr>
          <a:lstStyle>
            <a:lvl1pPr marL="0" indent="0">
              <a:buNone/>
              <a:defRPr lang="en-US" sz="5400" b="0" kern="1200" cap="all" spc="153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marL="0" lvl="0" indent="0" algn="l" defTabSz="349758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954419" y="8934702"/>
            <a:ext cx="8821103" cy="16322040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2" y="13901737"/>
            <a:ext cx="9844980" cy="2210276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58" tIns="174879" rIns="349758" bIns="174879"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7356540" y="7356551"/>
            <a:ext cx="36004500" cy="21291419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58" tIns="174879" rIns="349758" bIns="174879" rtlCol="0" anchor="ctr"/>
          <a:lstStyle/>
          <a:p>
            <a:pPr marL="0" algn="ctr" defTabSz="3497580" rtl="0" eaLnBrk="1" latinLnBrk="0" hangingPunct="1"/>
            <a:endParaRPr lang="en-US" sz="69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2163463" y="8274543"/>
            <a:ext cx="14365796" cy="5719492"/>
          </a:xfrm>
        </p:spPr>
        <p:txBody>
          <a:bodyPr bIns="0" anchor="b"/>
          <a:lstStyle>
            <a:lvl1pPr algn="l">
              <a:defRPr kumimoji="0" lang="en-US" sz="107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349758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0954" y="13749291"/>
            <a:ext cx="10495191" cy="17454607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3577486" y="11830271"/>
            <a:ext cx="15971807" cy="3272399"/>
          </a:xfrm>
        </p:spPr>
        <p:txBody>
          <a:bodyPr>
            <a:normAutofit/>
          </a:bodyPr>
          <a:lstStyle>
            <a:lvl1pPr marL="0" indent="0">
              <a:buNone/>
              <a:defRPr lang="en-US" sz="5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marL="0" marR="0" lvl="0" indent="0" algn="l" defTabSz="3497580" rtl="0" eaLnBrk="1" fontAlgn="auto" latinLnBrk="0" hangingPunct="1">
              <a:lnSpc>
                <a:spcPct val="100000"/>
              </a:lnSpc>
              <a:spcBef>
                <a:spcPts val="1148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5591950" y="0"/>
            <a:ext cx="19611201" cy="360045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699516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2" y="13901737"/>
            <a:ext cx="9844980" cy="2210276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58" tIns="174879" rIns="349758" bIns="174879"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" y="26503312"/>
            <a:ext cx="9844980" cy="950118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58" tIns="174879" rIns="349758" bIns="17487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849987" y="9016880"/>
            <a:ext cx="15121890" cy="4554081"/>
          </a:xfrm>
        </p:spPr>
        <p:txBody>
          <a:bodyPr anchor="b"/>
          <a:lstStyle>
            <a:lvl1pPr algn="l">
              <a:defRPr sz="107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3151715" y="11447777"/>
            <a:ext cx="16803602" cy="3888486"/>
          </a:xfrm>
        </p:spPr>
        <p:txBody>
          <a:bodyPr/>
          <a:lstStyle>
            <a:lvl1pPr marL="0" indent="0">
              <a:buNone/>
              <a:defRPr sz="5400">
                <a:solidFill>
                  <a:schemeClr val="tx2"/>
                </a:solidFill>
              </a:defRPr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4B48-1D64-42E8-B8DA-AEDC68F3020F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6564" y="26515823"/>
            <a:ext cx="9851546" cy="9488682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58" tIns="174879" rIns="349758" bIns="174879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6560" y="26519286"/>
            <a:ext cx="25209710" cy="9485222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58" tIns="174879" rIns="349758" bIns="17487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8283" y="1920240"/>
            <a:ext cx="20729591" cy="2880360"/>
          </a:xfrm>
          <a:prstGeom prst="rect">
            <a:avLst/>
          </a:prstGeom>
        </p:spPr>
        <p:txBody>
          <a:bodyPr vert="horz" lIns="349758" tIns="174879" rIns="349758" bIns="174879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8283" y="5778300"/>
            <a:ext cx="20729591" cy="18794207"/>
          </a:xfrm>
          <a:prstGeom prst="rect">
            <a:avLst/>
          </a:prstGeom>
        </p:spPr>
        <p:txBody>
          <a:bodyPr vert="horz" lIns="349758" tIns="174879" rIns="349758" bIns="1748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554469" y="30819852"/>
            <a:ext cx="5998350" cy="1056132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l">
              <a:defRPr sz="4600">
                <a:solidFill>
                  <a:srgbClr val="FFFFFF"/>
                </a:solidFill>
              </a:defRPr>
            </a:lvl1pPr>
          </a:lstStyle>
          <a:p>
            <a:fld id="{3EF54B48-1D64-42E8-B8DA-AEDC68F3020F}" type="datetimeFigureOut">
              <a:rPr lang="tr-TR" smtClean="0"/>
              <a:t>26.03.2026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5148" y="32996891"/>
            <a:ext cx="13021628" cy="1440180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r">
              <a:defRPr sz="3800" cap="all" spc="765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55361" y="32396816"/>
            <a:ext cx="1386173" cy="264033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34976" tIns="34976" rIns="34976" bIns="34976" rtlCol="0" anchor="ctr">
            <a:normAutofit/>
          </a:bodyPr>
          <a:lstStyle>
            <a:lvl1pPr algn="ctr">
              <a:defRPr sz="6300">
                <a:solidFill>
                  <a:srgbClr val="FFFFFF"/>
                </a:solidFill>
              </a:defRPr>
            </a:lvl1pPr>
          </a:lstStyle>
          <a:p>
            <a:fld id="{C7C2D691-C22F-4550-956F-63D93376AD3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497580" rtl="0" eaLnBrk="1" latinLnBrk="0" hangingPunct="1">
        <a:spcBef>
          <a:spcPct val="0"/>
        </a:spcBef>
        <a:buNone/>
        <a:defRPr sz="107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593" indent="-1311593" algn="l" defTabSz="3497580" rtl="0" eaLnBrk="1" latinLnBrk="0" hangingPunct="1">
        <a:spcBef>
          <a:spcPts val="3060"/>
        </a:spcBef>
        <a:buFont typeface="Arial" pitchFamily="34" charset="0"/>
        <a:buNone/>
        <a:defRPr sz="61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64540" indent="-664540" algn="l" defTabSz="3497580" rtl="0" eaLnBrk="1" latinLnBrk="0" hangingPunct="1">
        <a:spcBef>
          <a:spcPts val="1148"/>
        </a:spcBef>
        <a:buClr>
          <a:schemeClr val="accent2"/>
        </a:buClr>
        <a:buFont typeface="Wingdings" pitchFamily="2" charset="2"/>
        <a:buChar char="§"/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1538935" indent="-629564" algn="l" defTabSz="3497580" rtl="0" eaLnBrk="1" latinLnBrk="0" hangingPunct="1">
        <a:spcBef>
          <a:spcPts val="1148"/>
        </a:spcBef>
        <a:buClr>
          <a:schemeClr val="accent2"/>
        </a:buClr>
        <a:buFont typeface="Wingdings" pitchFamily="2" charset="2"/>
        <a:buChar char="§"/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2413330" indent="-629564" algn="l" defTabSz="3497580" rtl="0" eaLnBrk="1" latinLnBrk="0" hangingPunct="1">
        <a:spcBef>
          <a:spcPts val="1148"/>
        </a:spcBef>
        <a:buClr>
          <a:schemeClr val="accent2"/>
        </a:buClr>
        <a:buFont typeface="Wingdings" pitchFamily="2" charset="2"/>
        <a:buChar char="§"/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3287725" indent="-664540" algn="l" defTabSz="3497580" rtl="0" eaLnBrk="1" latinLnBrk="0" hangingPunct="1">
        <a:spcBef>
          <a:spcPts val="1148"/>
        </a:spcBef>
        <a:buClr>
          <a:schemeClr val="accent2"/>
        </a:buClr>
        <a:buFont typeface="Wingdings" pitchFamily="2" charset="2"/>
        <a:buChar char="§"/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4197096" indent="-664540" algn="l" defTabSz="3497580" rtl="0" eaLnBrk="1" latinLnBrk="0" hangingPunct="1">
        <a:spcBef>
          <a:spcPts val="1148"/>
        </a:spcBef>
        <a:buClr>
          <a:schemeClr val="accent2"/>
        </a:buClr>
        <a:buFont typeface="Wingdings" pitchFamily="2" charset="2"/>
        <a:buChar char="§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5176418" indent="-629564" algn="l" defTabSz="3497580" rtl="0" eaLnBrk="1" latinLnBrk="0" hangingPunct="1">
        <a:spcBef>
          <a:spcPts val="1148"/>
        </a:spcBef>
        <a:buClr>
          <a:schemeClr val="accent2"/>
        </a:buClr>
        <a:buFont typeface="Wingdings" pitchFamily="2" charset="2"/>
        <a:buChar char="§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6050813" indent="-629564" algn="l" defTabSz="3497580" rtl="0" eaLnBrk="1" latinLnBrk="0" hangingPunct="1">
        <a:spcBef>
          <a:spcPts val="1148"/>
        </a:spcBef>
        <a:buClr>
          <a:schemeClr val="accent2"/>
        </a:buClr>
        <a:buFont typeface="Wingdings" pitchFamily="2" charset="2"/>
        <a:buChar char="§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6855257" indent="-629564" algn="l" defTabSz="3497580" rtl="0" eaLnBrk="1" latinLnBrk="0" hangingPunct="1">
        <a:spcBef>
          <a:spcPts val="1148"/>
        </a:spcBef>
        <a:buClr>
          <a:schemeClr val="accent2"/>
        </a:buClr>
        <a:buFont typeface="Wingdings" pitchFamily="2" charset="2"/>
        <a:buChar char="§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012688" y="589407"/>
            <a:ext cx="19568066" cy="1294322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BİTİRME</a:t>
            </a:r>
            <a:r>
              <a:rPr lang="tr-TR" sz="7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tr-TR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PROJESİ</a:t>
            </a:r>
            <a:r>
              <a:rPr lang="tr-TR" sz="7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KONU BAŞLIĞI</a:t>
            </a:r>
          </a:p>
        </p:txBody>
      </p:sp>
      <p:sp>
        <p:nvSpPr>
          <p:cNvPr id="13" name="Yuvarlatılmış Dikdörtgen 12"/>
          <p:cNvSpPr/>
          <p:nvPr/>
        </p:nvSpPr>
        <p:spPr>
          <a:xfrm>
            <a:off x="568760" y="4058860"/>
            <a:ext cx="11817313" cy="7534678"/>
          </a:xfrm>
          <a:prstGeom prst="roundRect">
            <a:avLst/>
          </a:prstGeom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324" tIns="54162" rIns="108324" bIns="54162" rtlCol="0" anchor="ctr"/>
          <a:lstStyle/>
          <a:p>
            <a:pPr algn="ctr"/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4498131" y="4104706"/>
            <a:ext cx="3903441" cy="971156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GİRİŞ</a:t>
            </a:r>
          </a:p>
        </p:txBody>
      </p:sp>
      <p:sp>
        <p:nvSpPr>
          <p:cNvPr id="16" name="Yuvarlatılmış Dikdörtgen 15"/>
          <p:cNvSpPr/>
          <p:nvPr/>
        </p:nvSpPr>
        <p:spPr>
          <a:xfrm>
            <a:off x="616243" y="12025586"/>
            <a:ext cx="11817313" cy="9075862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324" tIns="54162" rIns="108324" bIns="54162" rtlCol="0" anchor="ctr"/>
          <a:lstStyle/>
          <a:p>
            <a:pPr algn="ctr"/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3012688" y="12097594"/>
            <a:ext cx="7467452" cy="2602372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MOTİVASYON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tr-T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ya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da</a:t>
            </a:r>
          </a:p>
          <a:p>
            <a:pPr algn="ctr"/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AMA</a:t>
            </a:r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Ç</a:t>
            </a:r>
          </a:p>
        </p:txBody>
      </p:sp>
      <p:sp>
        <p:nvSpPr>
          <p:cNvPr id="18" name="Yuvarlatılmış Dikdörtgen 17"/>
          <p:cNvSpPr/>
          <p:nvPr/>
        </p:nvSpPr>
        <p:spPr>
          <a:xfrm>
            <a:off x="616243" y="21386626"/>
            <a:ext cx="11817313" cy="13753528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324" tIns="54162" rIns="108324" bIns="54162" rtlCol="0" anchor="ctr"/>
          <a:lstStyle/>
          <a:p>
            <a:pPr algn="ctr"/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1866674" y="21458634"/>
            <a:ext cx="9334315" cy="2694705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MATERYAL &amp; METOT</a:t>
            </a:r>
          </a:p>
          <a:p>
            <a:pPr algn="ctr"/>
            <a:r>
              <a:rPr lang="tr-T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ya da</a:t>
            </a:r>
          </a:p>
          <a:p>
            <a:pPr algn="ctr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TASARIM</a:t>
            </a:r>
          </a:p>
        </p:txBody>
      </p:sp>
      <p:sp>
        <p:nvSpPr>
          <p:cNvPr id="20" name="Yuvarlatılmış Dikdörtgen 19"/>
          <p:cNvSpPr/>
          <p:nvPr/>
        </p:nvSpPr>
        <p:spPr>
          <a:xfrm>
            <a:off x="12796721" y="24410962"/>
            <a:ext cx="11742066" cy="7375260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324" tIns="54162" rIns="108324" bIns="54162" rtlCol="0" anchor="ctr"/>
          <a:lstStyle/>
          <a:p>
            <a:pPr algn="ctr"/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1" name="Metin kutusu 20"/>
          <p:cNvSpPr txBox="1"/>
          <p:nvPr/>
        </p:nvSpPr>
        <p:spPr>
          <a:xfrm>
            <a:off x="15049847" y="24410962"/>
            <a:ext cx="7467452" cy="971156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TARTIŞMA</a:t>
            </a:r>
          </a:p>
        </p:txBody>
      </p:sp>
      <p:sp>
        <p:nvSpPr>
          <p:cNvPr id="24" name="Metin kutusu 23"/>
          <p:cNvSpPr txBox="1"/>
          <p:nvPr/>
        </p:nvSpPr>
        <p:spPr>
          <a:xfrm>
            <a:off x="745301" y="5040810"/>
            <a:ext cx="11464231" cy="2879371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Burada bitirme proje konusuna kısa bir giriş yapılmalıdır.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Edilgen cümleler kullanılmalıdır.</a:t>
            </a:r>
          </a:p>
          <a:p>
            <a:pPr marL="406215" indent="-406215" algn="just">
              <a:buFont typeface="Arial" pitchFamily="34" charset="0"/>
              <a:buChar char="•"/>
            </a:pPr>
            <a:endParaRPr lang="tr-TR" sz="3600" dirty="0"/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>
                <a:solidFill>
                  <a:srgbClr val="FF0000"/>
                </a:solidFill>
              </a:rPr>
              <a:t>Bu kısma resim koymayınız.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>
                <a:solidFill>
                  <a:srgbClr val="FF0000"/>
                </a:solidFill>
              </a:rPr>
              <a:t>Madde işaretleri kullanmayınız.</a:t>
            </a:r>
          </a:p>
        </p:txBody>
      </p:sp>
      <p:sp>
        <p:nvSpPr>
          <p:cNvPr id="25" name="Metin kutusu 24"/>
          <p:cNvSpPr txBox="1"/>
          <p:nvPr/>
        </p:nvSpPr>
        <p:spPr>
          <a:xfrm>
            <a:off x="792263" y="14801162"/>
            <a:ext cx="11464232" cy="5095362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Bu projeyi ilginç kılan hususlar, projenin kullanım alanları, projenin çıktılarının faydaları bu kısımda vurgulanmalıdır.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Görsellik çok önemlidir.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Madde işaretleri kullanılabilir.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Resim/fotoğraf kullanılabilir.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Blok şema kullanılabilir.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Formül kullanılabilir.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Birden çok paragraf içerebilir</a:t>
            </a:r>
          </a:p>
        </p:txBody>
      </p:sp>
      <p:sp>
        <p:nvSpPr>
          <p:cNvPr id="26" name="Metin kutusu 25"/>
          <p:cNvSpPr txBox="1"/>
          <p:nvPr/>
        </p:nvSpPr>
        <p:spPr>
          <a:xfrm>
            <a:off x="745301" y="24338954"/>
            <a:ext cx="11464232" cy="4541364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Tasarım projenizi yaparken kullandığınız yöntem, cihazlar, yazılımlar ve metotlar bu kısımda açıkça belirtilmelidir.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Görsellik çok önemlidir.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Madde işaretleri kullanılabilir.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Resim/fotoğraf kullanılabilir. </a:t>
            </a:r>
            <a:r>
              <a:rPr lang="tr-TR" sz="3600" dirty="0">
                <a:solidFill>
                  <a:srgbClr val="FF0000"/>
                </a:solidFill>
              </a:rPr>
              <a:t>(Kullanılması önerilir)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Blok </a:t>
            </a:r>
            <a:r>
              <a:rPr lang="tr-TR" sz="3600"/>
              <a:t>şema kullanılabilir. </a:t>
            </a:r>
            <a:r>
              <a:rPr lang="tr-TR" sz="3600" dirty="0">
                <a:solidFill>
                  <a:srgbClr val="FF0000"/>
                </a:solidFill>
              </a:rPr>
              <a:t>(Kullanılması önerilir)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Birden çok paragraf içerebilir.</a:t>
            </a:r>
          </a:p>
        </p:txBody>
      </p:sp>
      <p:sp>
        <p:nvSpPr>
          <p:cNvPr id="31" name="Yuvarlatılmış Dikdörtgen 30"/>
          <p:cNvSpPr/>
          <p:nvPr/>
        </p:nvSpPr>
        <p:spPr>
          <a:xfrm>
            <a:off x="12756006" y="3985326"/>
            <a:ext cx="11810464" cy="20168013"/>
          </a:xfrm>
          <a:prstGeom prst="roundRect">
            <a:avLst/>
          </a:prstGeom>
          <a:ln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324" tIns="54162" rIns="108324" bIns="54162" rtlCol="0" anchor="ctr"/>
          <a:lstStyle/>
          <a:p>
            <a:pPr algn="ctr"/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2" name="Metin kutusu 31"/>
          <p:cNvSpPr txBox="1"/>
          <p:nvPr/>
        </p:nvSpPr>
        <p:spPr>
          <a:xfrm>
            <a:off x="14169749" y="4032698"/>
            <a:ext cx="9334315" cy="971156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SONUÇLAR</a:t>
            </a:r>
          </a:p>
        </p:txBody>
      </p:sp>
      <p:sp>
        <p:nvSpPr>
          <p:cNvPr id="35" name="Metin kutusu 34"/>
          <p:cNvSpPr txBox="1"/>
          <p:nvPr/>
        </p:nvSpPr>
        <p:spPr>
          <a:xfrm>
            <a:off x="616243" y="1751733"/>
            <a:ext cx="23220363" cy="2084153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Öğrenci Ad SOYAD</a:t>
            </a:r>
          </a:p>
          <a:p>
            <a:pPr algn="ctr">
              <a:lnSpc>
                <a:spcPct val="150000"/>
              </a:lnSpc>
            </a:pPr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Danışman: Unvan Ad SOYAD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" name="Metin kutusu 26"/>
          <p:cNvSpPr txBox="1"/>
          <p:nvPr/>
        </p:nvSpPr>
        <p:spPr>
          <a:xfrm>
            <a:off x="12889607" y="25419074"/>
            <a:ext cx="11534954" cy="5649360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just"/>
            <a:r>
              <a:rPr lang="tr-TR" sz="3600" dirty="0"/>
              <a:t>Burada aşağıdaki sorulara cevap verecek şekilde bir paragraf yer almalıdır.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Projenizde hedeflerinize ne ölçüde ulaştınız</a:t>
            </a:r>
            <a:r>
              <a:rPr lang="en-US" sz="3600" dirty="0"/>
              <a:t>?</a:t>
            </a:r>
            <a:endParaRPr lang="tr-TR" sz="3600" dirty="0"/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Projenin tamamlanamayan kısımları nelerdir?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Projenizde karşılaştığınız zorluklar nelerdir?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Projenizde beklenilenin dışında bir sonuca ulaşıldıysa, nedenleri neler olabilir</a:t>
            </a:r>
            <a:r>
              <a:rPr lang="en-US" sz="3600" dirty="0"/>
              <a:t>?</a:t>
            </a:r>
            <a:endParaRPr lang="tr-TR" sz="3600" dirty="0"/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Bu projenin devamı olarak ileri ki aşamalarda daha ne gibi çalışmalar yürütülebilir?</a:t>
            </a:r>
          </a:p>
          <a:p>
            <a:pPr algn="just"/>
            <a:r>
              <a:rPr lang="tr-TR" sz="3600"/>
              <a:t>   (Bu kısımda yer alan sorular artırılabilir)</a:t>
            </a:r>
            <a:endParaRPr lang="en-US" sz="3600" dirty="0"/>
          </a:p>
        </p:txBody>
      </p:sp>
      <p:sp>
        <p:nvSpPr>
          <p:cNvPr id="37" name="Metin kutusu 36"/>
          <p:cNvSpPr txBox="1"/>
          <p:nvPr/>
        </p:nvSpPr>
        <p:spPr>
          <a:xfrm>
            <a:off x="12857163" y="5105332"/>
            <a:ext cx="11625732" cy="17283314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Bitirme projesinde elde ettiğiniz sonuçlar bu kısımda yer almalıdır.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Görsellik çok önemlidir. </a:t>
            </a:r>
          </a:p>
          <a:p>
            <a:pPr marL="406215" indent="-406215" algn="just">
              <a:buFont typeface="Arial" pitchFamily="34" charset="0"/>
              <a:buChar char="•"/>
            </a:pPr>
            <a:r>
              <a:rPr lang="tr-TR" sz="3600" dirty="0"/>
              <a:t>Mümkün olan en az cümle ve en çok </a:t>
            </a:r>
            <a:r>
              <a:rPr lang="tr-TR" sz="3600" b="1" u="sng" dirty="0"/>
              <a:t>resim</a:t>
            </a:r>
            <a:r>
              <a:rPr lang="tr-TR" sz="3600" dirty="0"/>
              <a:t>, </a:t>
            </a:r>
            <a:r>
              <a:rPr lang="tr-TR" sz="3600" b="1" u="sng" dirty="0"/>
              <a:t>grafik</a:t>
            </a:r>
            <a:r>
              <a:rPr lang="tr-TR" sz="3600" dirty="0"/>
              <a:t> ve </a:t>
            </a:r>
            <a:r>
              <a:rPr lang="tr-TR" sz="3600" b="1" u="sng" dirty="0"/>
              <a:t>tablo</a:t>
            </a:r>
            <a:r>
              <a:rPr lang="tr-TR" sz="3600" dirty="0"/>
              <a:t> ile sonuçlar ifade edilmelidir. </a:t>
            </a:r>
            <a:r>
              <a:rPr lang="tr-TR" sz="3600" dirty="0">
                <a:solidFill>
                  <a:srgbClr val="FF0000"/>
                </a:solidFill>
              </a:rPr>
              <a:t>  (Açıklanması gereken durumları veya cümleleri  sunum yaparken anlatmayı tercih ediniz)</a:t>
            </a:r>
          </a:p>
          <a:p>
            <a:pPr algn="just"/>
            <a:endParaRPr lang="tr-TR" sz="3600" dirty="0"/>
          </a:p>
          <a:p>
            <a:pPr marL="406215" indent="-406215" algn="just">
              <a:buFont typeface="Arial" pitchFamily="34" charset="0"/>
              <a:buChar char="•"/>
            </a:pPr>
            <a:endParaRPr lang="tr-TR" sz="3600" dirty="0"/>
          </a:p>
          <a:p>
            <a:pPr marL="406215" indent="-406215" algn="just">
              <a:buFont typeface="Arial" pitchFamily="34" charset="0"/>
              <a:buChar char="•"/>
            </a:pPr>
            <a:endParaRPr lang="tr-TR" sz="3600" dirty="0"/>
          </a:p>
          <a:p>
            <a:pPr algn="ctr"/>
            <a:r>
              <a:rPr lang="tr-TR" sz="3600" b="1" u="sng" dirty="0">
                <a:solidFill>
                  <a:srgbClr val="FF0000"/>
                </a:solidFill>
              </a:rPr>
              <a:t>ÖNEMLİ UYARILAR</a:t>
            </a:r>
          </a:p>
          <a:p>
            <a:pPr marL="406215" indent="-406215" algn="just">
              <a:buFont typeface="Arial" pitchFamily="34" charset="0"/>
              <a:buChar char="•"/>
            </a:pPr>
            <a:endParaRPr lang="tr-TR" sz="3600" dirty="0"/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600" dirty="0"/>
              <a:t>BU POSTER BİR ÖRNEKTİR. </a:t>
            </a: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600" dirty="0"/>
              <a:t>ANA HATLAR SABİT KALMAK KOŞULU İLE KAĞIT BOYUTUNU DEĞİŞTİRMEDEN </a:t>
            </a:r>
            <a:r>
              <a:rPr lang="en-US" sz="3600" dirty="0">
                <a:solidFill>
                  <a:srgbClr val="FF0000"/>
                </a:solidFill>
              </a:rPr>
              <a:t>(70 cm x 100 cm)</a:t>
            </a:r>
            <a:r>
              <a:rPr lang="tr-TR" sz="3600" dirty="0"/>
              <a:t> KENDİ POSTERİNİZİ </a:t>
            </a:r>
            <a:r>
              <a:rPr lang="en-US" sz="3600" dirty="0"/>
              <a:t>D</a:t>
            </a:r>
            <a:r>
              <a:rPr lang="tr-TR" sz="3600" dirty="0"/>
              <a:t>İLEDİĞİNİZ RENK, YAZI TİPİ VE DÜZENDE OLUŞTURABİLİRSİNİZ. </a:t>
            </a: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600" dirty="0"/>
              <a:t>POSTERİNİZİ </a:t>
            </a:r>
            <a:r>
              <a:rPr lang="tr-TR" sz="3600" dirty="0">
                <a:solidFill>
                  <a:srgbClr val="FF0000"/>
                </a:solidFill>
              </a:rPr>
              <a:t>RENKLİ</a:t>
            </a:r>
            <a:r>
              <a:rPr lang="tr-TR" sz="3600" dirty="0"/>
              <a:t> BASTIRINIZ.</a:t>
            </a: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600" dirty="0"/>
              <a:t>POSTER ÜZERİNDE YER ALAN METİNLER </a:t>
            </a:r>
            <a:r>
              <a:rPr lang="tr-TR" sz="3600" dirty="0">
                <a:solidFill>
                  <a:srgbClr val="FF0000"/>
                </a:solidFill>
              </a:rPr>
              <a:t>EN AZ 1 METRE </a:t>
            </a:r>
            <a:r>
              <a:rPr lang="tr-TR" sz="3600" dirty="0"/>
              <a:t>UZAKLIKTAN OKUNUYOR OLMALIDIR. </a:t>
            </a: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600" dirty="0"/>
              <a:t>POSTERİNİZiN ENİ </a:t>
            </a:r>
            <a:r>
              <a:rPr lang="tr-TR" sz="3600" dirty="0">
                <a:solidFill>
                  <a:srgbClr val="FF0000"/>
                </a:solidFill>
              </a:rPr>
              <a:t>70 CM, </a:t>
            </a:r>
            <a:r>
              <a:rPr lang="tr-TR" sz="3600" dirty="0"/>
              <a:t>BOYU </a:t>
            </a:r>
            <a:r>
              <a:rPr lang="tr-TR" sz="3600" dirty="0">
                <a:solidFill>
                  <a:srgbClr val="FF0000"/>
                </a:solidFill>
              </a:rPr>
              <a:t>100 CM </a:t>
            </a:r>
            <a:r>
              <a:rPr lang="tr-TR" sz="3600" dirty="0"/>
              <a:t>OLMALIDIR.</a:t>
            </a: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600" b="1" i="1" u="sng" dirty="0"/>
              <a:t>ORİJİNAL POSTERİNİZİ BASTIRMADAN ÖNCE A4 BOYUTUNDA ÖLÇEKLENDİRİLMİŞ ÇIKTISINI ALIP KONTROL ETMENİZ ÖNERİLİR.</a:t>
            </a: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600" dirty="0"/>
              <a:t>POSTER İÇERİĞİNDE RESİM VEYA FOTOĞRAF VARSA, ÇIKTIDA NET OLARAK GÖRÜNDÜĞÜNDEN EMİN OLUNMALIDIR.</a:t>
            </a:r>
          </a:p>
          <a:p>
            <a:pPr marL="485775" indent="-485775" algn="just">
              <a:buFont typeface="Arial" pitchFamily="34" charset="0"/>
              <a:buChar char="•"/>
            </a:pPr>
            <a:r>
              <a:rPr lang="tr-TR" sz="3600" b="1" i="1" u="sng" dirty="0">
                <a:solidFill>
                  <a:srgbClr val="FF0000"/>
                </a:solidFill>
              </a:rPr>
              <a:t>HAZIRLANAN POSTERLERİN ÜST KISMI BU TASLAKTAKİ GİBİ OLMALIDIR. (SOL ÜSTTE ARÜ LOGOSU, ORTA KISIMDA PROJE ADI, DANIŞMAN VE ÖĞRENCİ BİLGİLERİ)</a:t>
            </a:r>
          </a:p>
        </p:txBody>
      </p:sp>
      <p:sp>
        <p:nvSpPr>
          <p:cNvPr id="38" name="Yuvarlatılmış Dikdörtgen 37"/>
          <p:cNvSpPr/>
          <p:nvPr/>
        </p:nvSpPr>
        <p:spPr>
          <a:xfrm>
            <a:off x="12831234" y="31971802"/>
            <a:ext cx="11764174" cy="3168352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324" tIns="54162" rIns="108324" bIns="54162" rtlCol="0" anchor="ctr"/>
          <a:lstStyle/>
          <a:p>
            <a:pPr algn="ctr"/>
            <a:endParaRPr lang="tr-T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15147297" y="31971802"/>
            <a:ext cx="7467452" cy="971156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TEŞEKKÜRLER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12947942" y="33051922"/>
            <a:ext cx="11534953" cy="1217377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marL="406215" indent="-406215" algn="just">
              <a:buFont typeface="Arial" pitchFamily="34" charset="0"/>
              <a:buChar char="•"/>
            </a:pPr>
            <a:r>
              <a:rPr lang="en-US" sz="3600" dirty="0"/>
              <a:t>P</a:t>
            </a:r>
            <a:r>
              <a:rPr lang="tr-TR" sz="3600" dirty="0"/>
              <a:t>rojenizde size destek veren kurum, kuruluş ve kişilere teşekkür </a:t>
            </a:r>
            <a:r>
              <a:rPr lang="en-US" sz="3600" dirty="0"/>
              <a:t>e</a:t>
            </a:r>
            <a:r>
              <a:rPr lang="tr-TR" sz="3600" dirty="0"/>
              <a:t>dilebilir.</a:t>
            </a:r>
          </a:p>
        </p:txBody>
      </p:sp>
      <p:sp>
        <p:nvSpPr>
          <p:cNvPr id="28" name="Metin kutusu 1"/>
          <p:cNvSpPr txBox="1"/>
          <p:nvPr/>
        </p:nvSpPr>
        <p:spPr>
          <a:xfrm>
            <a:off x="0" y="35391973"/>
            <a:ext cx="25203149" cy="555658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29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ARDAHAN ÜNİVERSİTESİ – MÜHENDİSLİK FAKÜLTESİ - BİLGİSAYAR MÜHENDİSLİĞİ BÖLÜMÜ BİTİRME PROJE SERGİSİ</a:t>
            </a: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8E632339-6A04-4739-ACE7-B9AD4D600E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911" y="221464"/>
            <a:ext cx="3431558" cy="343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745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0</TotalTime>
  <Words>380</Words>
  <Application>Microsoft Office PowerPoint</Application>
  <PresentationFormat>Özel</PresentationFormat>
  <Paragraphs>56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Arial</vt:lpstr>
      <vt:lpstr>Cambria</vt:lpstr>
      <vt:lpstr>Franklin Gothic Book</vt:lpstr>
      <vt:lpstr>Franklin Gothic Medium</vt:lpstr>
      <vt:lpstr>Tunga</vt:lpstr>
      <vt:lpstr>Wingdings</vt:lpstr>
      <vt:lpstr>Angles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Evren</dc:creator>
  <cp:lastModifiedBy>Tugba Turkoglu</cp:lastModifiedBy>
  <cp:revision>28</cp:revision>
  <dcterms:created xsi:type="dcterms:W3CDTF">2013-05-02T06:52:20Z</dcterms:created>
  <dcterms:modified xsi:type="dcterms:W3CDTF">2026-03-26T08:23:17Z</dcterms:modified>
</cp:coreProperties>
</file>